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01" d="100"/>
          <a:sy n="101" d="100"/>
        </p:scale>
        <p:origin x="14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10/16/2024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‹Nº›</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5205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10/16/2024</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445534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10/16/2024</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50705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10/16/2024</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06938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10/16/2024</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70022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10/16/2024</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72768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10/16/2024</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76237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10/16/2024</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409050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10/16/2024</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34447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10/16/2024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53321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10/16/2024</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416641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10/16/2024</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‹Nº›</a:t>
            </a:fld>
            <a:endParaRPr lang="en-US"/>
          </a:p>
        </p:txBody>
      </p:sp>
    </p:spTree>
    <p:extLst>
      <p:ext uri="{BB962C8B-B14F-4D97-AF65-F5344CB8AC3E}">
        <p14:creationId xmlns:p14="http://schemas.microsoft.com/office/powerpoint/2010/main" val="225523697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3EEFF1E-1B87-F07A-FF77-2DF406F70F45}"/>
              </a:ext>
            </a:extLst>
          </p:cNvPr>
          <p:cNvPicPr>
            <a:picLocks noChangeAspect="1"/>
          </p:cNvPicPr>
          <p:nvPr/>
        </p:nvPicPr>
        <p:blipFill>
          <a:blip r:embed="rId2"/>
          <a:srcRect l="4743" r="10884" b="-1"/>
          <a:stretch/>
        </p:blipFill>
        <p:spPr>
          <a:xfrm>
            <a:off x="3523488" y="10"/>
            <a:ext cx="8668512" cy="6857990"/>
          </a:xfrm>
          <a:prstGeom prst="rect">
            <a:avLst/>
          </a:prstGeom>
        </p:spPr>
      </p:pic>
      <p:sp>
        <p:nvSpPr>
          <p:cNvPr id="27" name="Rectangle 26">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D817A72A-818D-E364-4257-55EE20A92F49}"/>
              </a:ext>
            </a:extLst>
          </p:cNvPr>
          <p:cNvSpPr>
            <a:spLocks noGrp="1"/>
          </p:cNvSpPr>
          <p:nvPr>
            <p:ph type="ctrTitle"/>
          </p:nvPr>
        </p:nvSpPr>
        <p:spPr>
          <a:xfrm>
            <a:off x="477981" y="1122363"/>
            <a:ext cx="4023360" cy="3204134"/>
          </a:xfrm>
        </p:spPr>
        <p:txBody>
          <a:bodyPr anchor="b">
            <a:normAutofit/>
          </a:bodyPr>
          <a:lstStyle/>
          <a:p>
            <a:br>
              <a:rPr lang="en-US" sz="1200" dirty="0">
                <a:solidFill>
                  <a:schemeClr val="bg1"/>
                </a:solidFill>
              </a:rPr>
            </a:br>
            <a:endParaRPr lang="es-PA" sz="1200" dirty="0">
              <a:solidFill>
                <a:schemeClr val="bg1"/>
              </a:solidFill>
            </a:endParaRPr>
          </a:p>
        </p:txBody>
      </p:sp>
      <p:sp>
        <p:nvSpPr>
          <p:cNvPr id="3" name="Subtítulo 2">
            <a:extLst>
              <a:ext uri="{FF2B5EF4-FFF2-40B4-BE49-F238E27FC236}">
                <a16:creationId xmlns:a16="http://schemas.microsoft.com/office/drawing/2014/main" id="{BAAB33E7-91DD-739A-B888-03FD0B0EA97C}"/>
              </a:ext>
            </a:extLst>
          </p:cNvPr>
          <p:cNvSpPr>
            <a:spLocks noGrp="1"/>
          </p:cNvSpPr>
          <p:nvPr>
            <p:ph type="subTitle" idx="1"/>
          </p:nvPr>
        </p:nvSpPr>
        <p:spPr>
          <a:xfrm>
            <a:off x="477980" y="4872922"/>
            <a:ext cx="4023359" cy="1208141"/>
          </a:xfrm>
        </p:spPr>
        <p:txBody>
          <a:bodyPr>
            <a:normAutofit/>
          </a:bodyPr>
          <a:lstStyle/>
          <a:p>
            <a:r>
              <a:rPr lang="en-US" sz="2000" dirty="0">
                <a:solidFill>
                  <a:schemeClr val="bg1"/>
                </a:solidFill>
              </a:rPr>
              <a:t>Reporting Procedures to the ICS Class Head Office</a:t>
            </a:r>
            <a:endParaRPr lang="es-PA" sz="2000" dirty="0">
              <a:solidFill>
                <a:schemeClr val="bg1"/>
              </a:solidFill>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InterMaritime Certification Services – Class &amp; Statutory Certifications">
            <a:extLst>
              <a:ext uri="{FF2B5EF4-FFF2-40B4-BE49-F238E27FC236}">
                <a16:creationId xmlns:a16="http://schemas.microsoft.com/office/drawing/2014/main" id="{4373C85A-E458-840E-EE69-27FA6E78A9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49" y="1495705"/>
            <a:ext cx="2457450"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09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4" name="Rectangle 43">
            <a:extLst>
              <a:ext uri="{FF2B5EF4-FFF2-40B4-BE49-F238E27FC236}">
                <a16:creationId xmlns:a16="http://schemas.microsoft.com/office/drawing/2014/main" id="{5463EB0A-3D7C-4AA5-BFA5-8EE5B4BA5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60978FB-E04B-2720-90A7-B06DB82246B2}"/>
              </a:ext>
            </a:extLst>
          </p:cNvPr>
          <p:cNvSpPr>
            <a:spLocks noGrp="1"/>
          </p:cNvSpPr>
          <p:nvPr>
            <p:ph type="title"/>
          </p:nvPr>
        </p:nvSpPr>
        <p:spPr>
          <a:xfrm>
            <a:off x="578651" y="1122363"/>
            <a:ext cx="11034695" cy="3174690"/>
          </a:xfrm>
        </p:spPr>
        <p:txBody>
          <a:bodyPr vert="horz" lIns="91440" tIns="45720" rIns="91440" bIns="45720" rtlCol="0" anchor="b">
            <a:normAutofit/>
          </a:bodyPr>
          <a:lstStyle/>
          <a:p>
            <a:r>
              <a:rPr lang="en-US" sz="2000" b="1"/>
              <a:t>1. Supporting Documentation Requirements</a:t>
            </a:r>
            <a:br>
              <a:rPr lang="en-US" sz="2000"/>
            </a:br>
            <a:r>
              <a:rPr lang="en-US" sz="2000" b="0"/>
              <a:t>According to Annex 4, the attending Surveyor must submit specific documentation to the Operation Department for each type of survey or certification.</a:t>
            </a:r>
            <a:br>
              <a:rPr lang="en-US" sz="2000"/>
            </a:br>
            <a:br>
              <a:rPr lang="en-US" sz="2000"/>
            </a:br>
            <a:r>
              <a:rPr lang="en-US" sz="2000" b="1"/>
              <a:t>Key Documents Include:</a:t>
            </a:r>
            <a:br>
              <a:rPr lang="en-US" sz="2000" b="1"/>
            </a:br>
            <a:br>
              <a:rPr lang="en-US" sz="2000"/>
            </a:br>
            <a:r>
              <a:rPr lang="en-US" sz="2000"/>
              <a:t>Previous class and statutory certificates</a:t>
            </a:r>
            <a:br>
              <a:rPr lang="en-US" sz="2000"/>
            </a:br>
            <a:r>
              <a:rPr lang="en-US" sz="2000" b="0"/>
              <a:t>Relevant forms, records, and mandatory endorsements</a:t>
            </a:r>
            <a:br>
              <a:rPr lang="en-US" sz="2000" b="0"/>
            </a:br>
            <a:r>
              <a:rPr lang="en-US" sz="2000" b="0"/>
              <a:t>Note: If the previous certificates were issued by ICS Class, this requirement may be waived.</a:t>
            </a:r>
            <a:br>
              <a:rPr lang="en-US" sz="2000"/>
            </a:br>
            <a:endParaRPr lang="en-US" sz="2000"/>
          </a:p>
        </p:txBody>
      </p:sp>
      <p:sp>
        <p:nvSpPr>
          <p:cNvPr id="3" name="Marcador de texto 2">
            <a:extLst>
              <a:ext uri="{FF2B5EF4-FFF2-40B4-BE49-F238E27FC236}">
                <a16:creationId xmlns:a16="http://schemas.microsoft.com/office/drawing/2014/main" id="{74F60119-DA5E-7313-16BB-B2DD90E85B8E}"/>
              </a:ext>
            </a:extLst>
          </p:cNvPr>
          <p:cNvSpPr>
            <a:spLocks noGrp="1"/>
          </p:cNvSpPr>
          <p:nvPr>
            <p:ph type="body" idx="1"/>
          </p:nvPr>
        </p:nvSpPr>
        <p:spPr>
          <a:xfrm>
            <a:off x="578651" y="4723637"/>
            <a:ext cx="11034695" cy="1481396"/>
          </a:xfrm>
        </p:spPr>
        <p:txBody>
          <a:bodyPr vert="horz" lIns="91440" tIns="45720" rIns="91440" bIns="45720" rtlCol="0">
            <a:normAutofit/>
          </a:bodyPr>
          <a:lstStyle/>
          <a:p>
            <a:pPr>
              <a:lnSpc>
                <a:spcPct val="100000"/>
              </a:lnSpc>
            </a:pPr>
            <a:r>
              <a:rPr lang="en-US" b="1"/>
              <a:t>2. Additional Documentation Requests</a:t>
            </a:r>
            <a:endParaRPr lang="en-US"/>
          </a:p>
          <a:p>
            <a:pPr>
              <a:lnSpc>
                <a:spcPct val="100000"/>
              </a:lnSpc>
            </a:pPr>
            <a:r>
              <a:rPr lang="en-US"/>
              <a:t>During the verification process, the Marine Division may request further documentation deemed necessary to complete the assessment of the survey and certification</a:t>
            </a:r>
          </a:p>
          <a:p>
            <a:pPr>
              <a:lnSpc>
                <a:spcPct val="100000"/>
              </a:lnSpc>
            </a:pPr>
            <a:endParaRPr lang="en-US"/>
          </a:p>
        </p:txBody>
      </p:sp>
      <p:sp>
        <p:nvSpPr>
          <p:cNvPr id="46" name="Rectangle 45">
            <a:extLst>
              <a:ext uri="{FF2B5EF4-FFF2-40B4-BE49-F238E27FC236}">
                <a16:creationId xmlns:a16="http://schemas.microsoft.com/office/drawing/2014/main" id="{7945AD00-F967-454D-A4B2-39ABA5C88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E9BC5B79-B912-427C-8219-E3E50943F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InterMaritime Certification Services – Class &amp; Statutory Certifications">
            <a:extLst>
              <a:ext uri="{FF2B5EF4-FFF2-40B4-BE49-F238E27FC236}">
                <a16:creationId xmlns:a16="http://schemas.microsoft.com/office/drawing/2014/main" id="{F8A2E00D-C6AA-7C00-219B-91086D9E8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01350" y="111333"/>
            <a:ext cx="1028700"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92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alendar">
            <a:extLst>
              <a:ext uri="{FF2B5EF4-FFF2-40B4-BE49-F238E27FC236}">
                <a16:creationId xmlns:a16="http://schemas.microsoft.com/office/drawing/2014/main" id="{25FC4F61-8F1E-B34C-0DCB-430325616368}"/>
              </a:ext>
            </a:extLst>
          </p:cNvPr>
          <p:cNvPicPr>
            <a:picLocks noChangeAspect="1"/>
          </p:cNvPicPr>
          <p:nvPr/>
        </p:nvPicPr>
        <p:blipFill>
          <a:blip r:embed="rId2"/>
          <a:srcRect l="9784" r="5843" b="-1"/>
          <a:stretch/>
        </p:blipFill>
        <p:spPr>
          <a:xfrm>
            <a:off x="3523488" y="10"/>
            <a:ext cx="8668512" cy="6857990"/>
          </a:xfrm>
          <a:prstGeom prst="rect">
            <a:avLst/>
          </a:prstGeom>
        </p:spPr>
      </p:pic>
      <p:sp>
        <p:nvSpPr>
          <p:cNvPr id="15" name="Rectangle 14">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47DF7C7C-57FA-0D86-2510-C7F1D6803E24}"/>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1900" b="1">
                <a:solidFill>
                  <a:schemeClr val="bg1"/>
                </a:solidFill>
              </a:rPr>
              <a:t>3. Submission Deadlines</a:t>
            </a:r>
            <a:br>
              <a:rPr lang="en-US" sz="1900">
                <a:solidFill>
                  <a:schemeClr val="bg1"/>
                </a:solidFill>
              </a:rPr>
            </a:br>
            <a:r>
              <a:rPr lang="en-US" sz="1900">
                <a:solidFill>
                  <a:schemeClr val="bg1"/>
                </a:solidFill>
              </a:rPr>
              <a:t>Advice for Completion of Survey:</a:t>
            </a:r>
            <a:br>
              <a:rPr lang="en-US" sz="1900" b="0">
                <a:solidFill>
                  <a:schemeClr val="bg1"/>
                </a:solidFill>
              </a:rPr>
            </a:br>
            <a:r>
              <a:rPr lang="en-US" sz="1900" b="0">
                <a:solidFill>
                  <a:schemeClr val="bg1"/>
                </a:solidFill>
              </a:rPr>
              <a:t>Must be submitted within 5 days of the survey's completion.</a:t>
            </a:r>
            <a:br>
              <a:rPr lang="en-US" sz="1900" b="0">
                <a:solidFill>
                  <a:schemeClr val="bg1"/>
                </a:solidFill>
              </a:rPr>
            </a:br>
            <a:br>
              <a:rPr lang="en-US" sz="1900">
                <a:solidFill>
                  <a:schemeClr val="bg1"/>
                </a:solidFill>
              </a:rPr>
            </a:br>
            <a:r>
              <a:rPr lang="en-US" sz="1900" b="1">
                <a:solidFill>
                  <a:schemeClr val="bg1"/>
                </a:solidFill>
              </a:rPr>
              <a:t>Information Records:</a:t>
            </a:r>
            <a:br>
              <a:rPr lang="en-US" sz="1900">
                <a:solidFill>
                  <a:schemeClr val="bg1"/>
                </a:solidFill>
              </a:rPr>
            </a:br>
            <a:r>
              <a:rPr lang="en-US" sz="1900" b="0">
                <a:solidFill>
                  <a:schemeClr val="bg1"/>
                </a:solidFill>
              </a:rPr>
              <a:t>Must be submitted within 30 days post-survey completion.</a:t>
            </a:r>
            <a:br>
              <a:rPr lang="en-US" sz="1900">
                <a:solidFill>
                  <a:schemeClr val="bg1"/>
                </a:solidFill>
              </a:rPr>
            </a:br>
            <a:endParaRPr lang="en-US" sz="1900">
              <a:solidFill>
                <a:schemeClr val="bg1"/>
              </a:solidFill>
            </a:endParaRPr>
          </a:p>
        </p:txBody>
      </p:sp>
      <p:sp>
        <p:nvSpPr>
          <p:cNvPr id="3" name="Marcador de texto 2">
            <a:extLst>
              <a:ext uri="{FF2B5EF4-FFF2-40B4-BE49-F238E27FC236}">
                <a16:creationId xmlns:a16="http://schemas.microsoft.com/office/drawing/2014/main" id="{E22C4B5D-F11F-99AF-4C21-F61878D04CAA}"/>
              </a:ext>
            </a:extLst>
          </p:cNvPr>
          <p:cNvSpPr>
            <a:spLocks noGrp="1"/>
          </p:cNvSpPr>
          <p:nvPr>
            <p:ph type="body" idx="1"/>
          </p:nvPr>
        </p:nvSpPr>
        <p:spPr>
          <a:xfrm>
            <a:off x="477980" y="4872922"/>
            <a:ext cx="4023359" cy="1208141"/>
          </a:xfrm>
        </p:spPr>
        <p:txBody>
          <a:bodyPr vert="horz" lIns="91440" tIns="45720" rIns="91440" bIns="45720" rtlCol="0">
            <a:normAutofit/>
          </a:bodyPr>
          <a:lstStyle/>
          <a:p>
            <a:endParaRPr lang="en-US">
              <a:solidFill>
                <a:schemeClr val="bg1"/>
              </a:solidFill>
            </a:endParaRPr>
          </a:p>
        </p:txBody>
      </p:sp>
      <p:sp>
        <p:nvSpPr>
          <p:cNvPr id="17" name="Rectangle 1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descr="InterMaritime Certification Services – Class &amp; Statutory Certifications">
            <a:extLst>
              <a:ext uri="{FF2B5EF4-FFF2-40B4-BE49-F238E27FC236}">
                <a16:creationId xmlns:a16="http://schemas.microsoft.com/office/drawing/2014/main" id="{00DC9AFA-E58F-EDED-AD43-AF2E496AF3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5607" y="122701"/>
            <a:ext cx="1028700"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49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5" name="Rectangle 24">
            <a:extLst>
              <a:ext uri="{FF2B5EF4-FFF2-40B4-BE49-F238E27FC236}">
                <a16:creationId xmlns:a16="http://schemas.microsoft.com/office/drawing/2014/main" id="{F1C4E306-BC28-4A7B-871B-1926F6FA6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Freeform: Shape 26">
            <a:extLst>
              <a:ext uri="{FF2B5EF4-FFF2-40B4-BE49-F238E27FC236}">
                <a16:creationId xmlns:a16="http://schemas.microsoft.com/office/drawing/2014/main" id="{C3ECC9B4-989C-4F71-A6BC-DEBC1D9FD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52322" cy="6858000"/>
          </a:xfrm>
          <a:custGeom>
            <a:avLst/>
            <a:gdLst>
              <a:gd name="connsiteX0" fmla="*/ 0 w 8452322"/>
              <a:gd name="connsiteY0" fmla="*/ 0 h 6858000"/>
              <a:gd name="connsiteX1" fmla="*/ 7447992 w 8452322"/>
              <a:gd name="connsiteY1" fmla="*/ 0 h 6858000"/>
              <a:gd name="connsiteX2" fmla="*/ 7501089 w 8452322"/>
              <a:gd name="connsiteY2" fmla="*/ 79009 h 6858000"/>
              <a:gd name="connsiteX3" fmla="*/ 8452322 w 8452322"/>
              <a:gd name="connsiteY3" fmla="*/ 3429001 h 6858000"/>
              <a:gd name="connsiteX4" fmla="*/ 7501089 w 8452322"/>
              <a:gd name="connsiteY4" fmla="*/ 6778993 h 6858000"/>
              <a:gd name="connsiteX5" fmla="*/ 7447994 w 8452322"/>
              <a:gd name="connsiteY5" fmla="*/ 6858000 h 6858000"/>
              <a:gd name="connsiteX6" fmla="*/ 0 w 845232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52322" h="6858000">
                <a:moveTo>
                  <a:pt x="0" y="0"/>
                </a:moveTo>
                <a:lnTo>
                  <a:pt x="7447992" y="0"/>
                </a:lnTo>
                <a:lnTo>
                  <a:pt x="7501089" y="79009"/>
                </a:lnTo>
                <a:cubicBezTo>
                  <a:pt x="8098524" y="1013167"/>
                  <a:pt x="8452322" y="2172770"/>
                  <a:pt x="8452322" y="3429001"/>
                </a:cubicBezTo>
                <a:cubicBezTo>
                  <a:pt x="8452322" y="4685233"/>
                  <a:pt x="8098524" y="5844836"/>
                  <a:pt x="7501089" y="6778993"/>
                </a:cubicBezTo>
                <a:lnTo>
                  <a:pt x="7447994"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9" name="Freeform: Shape 28">
            <a:extLst>
              <a:ext uri="{FF2B5EF4-FFF2-40B4-BE49-F238E27FC236}">
                <a16:creationId xmlns:a16="http://schemas.microsoft.com/office/drawing/2014/main" id="{7948E8DE-A931-4EF0-BE1D-F10274740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43572" cy="6858000"/>
          </a:xfrm>
          <a:custGeom>
            <a:avLst/>
            <a:gdLst>
              <a:gd name="connsiteX0" fmla="*/ 0 w 8443572"/>
              <a:gd name="connsiteY0" fmla="*/ 0 h 6858000"/>
              <a:gd name="connsiteX1" fmla="*/ 7439242 w 8443572"/>
              <a:gd name="connsiteY1" fmla="*/ 0 h 6858000"/>
              <a:gd name="connsiteX2" fmla="*/ 7492339 w 8443572"/>
              <a:gd name="connsiteY2" fmla="*/ 79009 h 6858000"/>
              <a:gd name="connsiteX3" fmla="*/ 8443572 w 8443572"/>
              <a:gd name="connsiteY3" fmla="*/ 3429001 h 6858000"/>
              <a:gd name="connsiteX4" fmla="*/ 7492339 w 8443572"/>
              <a:gd name="connsiteY4" fmla="*/ 6778993 h 6858000"/>
              <a:gd name="connsiteX5" fmla="*/ 7439244 w 8443572"/>
              <a:gd name="connsiteY5" fmla="*/ 6858000 h 6858000"/>
              <a:gd name="connsiteX6" fmla="*/ 0 w 84435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43572" h="6858000">
                <a:moveTo>
                  <a:pt x="0" y="0"/>
                </a:moveTo>
                <a:lnTo>
                  <a:pt x="7439242" y="0"/>
                </a:lnTo>
                <a:lnTo>
                  <a:pt x="7492339" y="79009"/>
                </a:lnTo>
                <a:cubicBezTo>
                  <a:pt x="8089774" y="1013167"/>
                  <a:pt x="8443572" y="2172770"/>
                  <a:pt x="8443572" y="3429001"/>
                </a:cubicBezTo>
                <a:cubicBezTo>
                  <a:pt x="8443572" y="4685233"/>
                  <a:pt x="8089774" y="5844836"/>
                  <a:pt x="7492339" y="6778993"/>
                </a:cubicBezTo>
                <a:lnTo>
                  <a:pt x="743924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6772B561-C066-2E30-FCF7-9CCDC6B99907}"/>
              </a:ext>
            </a:extLst>
          </p:cNvPr>
          <p:cNvSpPr>
            <a:spLocks noGrp="1"/>
          </p:cNvSpPr>
          <p:nvPr>
            <p:ph type="title"/>
          </p:nvPr>
        </p:nvSpPr>
        <p:spPr>
          <a:xfrm>
            <a:off x="616893" y="1238250"/>
            <a:ext cx="7003107" cy="4381500"/>
          </a:xfrm>
        </p:spPr>
        <p:txBody>
          <a:bodyPr vert="horz" lIns="91440" tIns="45720" rIns="91440" bIns="45720" rtlCol="0" anchor="ctr">
            <a:normAutofit/>
          </a:bodyPr>
          <a:lstStyle/>
          <a:p>
            <a:r>
              <a:rPr lang="en-US" sz="1800"/>
              <a:t>4. Conditions for Issuance of Full-Term Certificates</a:t>
            </a:r>
            <a:br>
              <a:rPr lang="en-US" sz="1800" b="0"/>
            </a:br>
            <a:r>
              <a:rPr lang="en-US" sz="1800" b="0"/>
              <a:t>A full-term certificate will not be issued until the following conditions are met:</a:t>
            </a:r>
            <a:br>
              <a:rPr lang="en-US" sz="1800" b="0"/>
            </a:br>
            <a:br>
              <a:rPr lang="en-US" sz="1800" b="0"/>
            </a:br>
            <a:r>
              <a:rPr lang="en-US" sz="1800" b="0"/>
              <a:t>The Operation Department has received all required information records as per Annex 4, including any additional requests from the Marine Division.</a:t>
            </a:r>
            <a:br>
              <a:rPr lang="en-US" sz="1800" b="0"/>
            </a:br>
            <a:br>
              <a:rPr lang="en-US" sz="1800" b="0"/>
            </a:br>
            <a:r>
              <a:rPr lang="en-US" sz="1800" b="0"/>
              <a:t>Technical personnel from the Marine Division have fully reviewed and verified the results of the completed survey.</a:t>
            </a:r>
            <a:br>
              <a:rPr lang="en-US" sz="1800" b="0"/>
            </a:br>
            <a:br>
              <a:rPr lang="en-US" sz="1800"/>
            </a:br>
            <a:endParaRPr lang="en-US" sz="1800" dirty="0"/>
          </a:p>
        </p:txBody>
      </p:sp>
      <p:sp>
        <p:nvSpPr>
          <p:cNvPr id="3" name="Marcador de texto 2">
            <a:extLst>
              <a:ext uri="{FF2B5EF4-FFF2-40B4-BE49-F238E27FC236}">
                <a16:creationId xmlns:a16="http://schemas.microsoft.com/office/drawing/2014/main" id="{77D21C87-587C-C112-1127-3D6242AD92C0}"/>
              </a:ext>
            </a:extLst>
          </p:cNvPr>
          <p:cNvSpPr>
            <a:spLocks noGrp="1"/>
          </p:cNvSpPr>
          <p:nvPr>
            <p:ph type="body" idx="1"/>
          </p:nvPr>
        </p:nvSpPr>
        <p:spPr>
          <a:xfrm>
            <a:off x="8791575" y="1238250"/>
            <a:ext cx="3000375" cy="4381500"/>
          </a:xfrm>
        </p:spPr>
        <p:txBody>
          <a:bodyPr vert="horz" lIns="91440" tIns="45720" rIns="91440" bIns="45720" rtlCol="0" anchor="ctr">
            <a:normAutofit/>
          </a:bodyPr>
          <a:lstStyle/>
          <a:p>
            <a:pPr>
              <a:lnSpc>
                <a:spcPct val="100000"/>
              </a:lnSpc>
            </a:pPr>
            <a:endParaRPr lang="en-US" sz="1500" dirty="0"/>
          </a:p>
        </p:txBody>
      </p:sp>
      <p:sp>
        <p:nvSpPr>
          <p:cNvPr id="31" name="Rectangle 30">
            <a:extLst>
              <a:ext uri="{FF2B5EF4-FFF2-40B4-BE49-F238E27FC236}">
                <a16:creationId xmlns:a16="http://schemas.microsoft.com/office/drawing/2014/main" id="{B0E4BB4F-99AB-4C4E-A763-C5AC5273DF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27916"/>
            <a:ext cx="128016" cy="1188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descr="InterMaritime Certification Services – Class &amp; Statutory Certifications">
            <a:extLst>
              <a:ext uri="{FF2B5EF4-FFF2-40B4-BE49-F238E27FC236}">
                <a16:creationId xmlns:a16="http://schemas.microsoft.com/office/drawing/2014/main" id="{B34A757E-DFCE-FAB6-BF09-BDE821E97F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8577" y="111333"/>
            <a:ext cx="1028700"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07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68AF5748-FED8-45BA-8631-26D1D10F32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10664F8-1B22-C2DF-0018-A4ACAD0A204A}"/>
              </a:ext>
            </a:extLst>
          </p:cNvPr>
          <p:cNvSpPr>
            <a:spLocks noGrp="1"/>
          </p:cNvSpPr>
          <p:nvPr>
            <p:ph type="title"/>
          </p:nvPr>
        </p:nvSpPr>
        <p:spPr>
          <a:xfrm>
            <a:off x="477981" y="1178201"/>
            <a:ext cx="5846619" cy="2241641"/>
          </a:xfrm>
        </p:spPr>
        <p:txBody>
          <a:bodyPr vert="horz" lIns="91440" tIns="45720" rIns="91440" bIns="45720" rtlCol="0" anchor="b">
            <a:normAutofit/>
          </a:bodyPr>
          <a:lstStyle/>
          <a:p>
            <a:br>
              <a:rPr lang="en-US" sz="1800" dirty="0"/>
            </a:br>
            <a:br>
              <a:rPr lang="en-US" sz="1200" dirty="0"/>
            </a:br>
            <a:endParaRPr lang="en-US" sz="1200" dirty="0"/>
          </a:p>
        </p:txBody>
      </p:sp>
      <p:sp>
        <p:nvSpPr>
          <p:cNvPr id="3" name="Marcador de texto 2">
            <a:extLst>
              <a:ext uri="{FF2B5EF4-FFF2-40B4-BE49-F238E27FC236}">
                <a16:creationId xmlns:a16="http://schemas.microsoft.com/office/drawing/2014/main" id="{B3732D94-319F-146D-023C-509937FB53EC}"/>
              </a:ext>
            </a:extLst>
          </p:cNvPr>
          <p:cNvSpPr>
            <a:spLocks noGrp="1"/>
          </p:cNvSpPr>
          <p:nvPr>
            <p:ph type="body" idx="1"/>
          </p:nvPr>
        </p:nvSpPr>
        <p:spPr>
          <a:xfrm>
            <a:off x="275622" y="5015524"/>
            <a:ext cx="5303694" cy="953640"/>
          </a:xfrm>
        </p:spPr>
        <p:txBody>
          <a:bodyPr vert="horz" lIns="91440" tIns="45720" rIns="91440" bIns="45720" rtlCol="0">
            <a:noAutofit/>
          </a:bodyPr>
          <a:lstStyle/>
          <a:p>
            <a:pPr>
              <a:lnSpc>
                <a:spcPct val="100000"/>
              </a:lnSpc>
            </a:pPr>
            <a:r>
              <a:rPr lang="en-US" sz="1800" b="1" dirty="0"/>
              <a:t>Conclusion</a:t>
            </a:r>
            <a:br>
              <a:rPr lang="en-US" sz="1800" dirty="0"/>
            </a:br>
            <a:r>
              <a:rPr lang="en-US" sz="1800" dirty="0"/>
              <a:t>Proper adherence to these reporting procedures ensures compliance and the integrity of the certification process. Thank you for your attention, and let’s open the floor for any questions.</a:t>
            </a:r>
          </a:p>
        </p:txBody>
      </p:sp>
      <p:sp>
        <p:nvSpPr>
          <p:cNvPr id="16" name="Rectangle 1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Diploma">
            <a:extLst>
              <a:ext uri="{FF2B5EF4-FFF2-40B4-BE49-F238E27FC236}">
                <a16:creationId xmlns:a16="http://schemas.microsoft.com/office/drawing/2014/main" id="{1118F42D-89F5-8F7B-208D-286AA7B071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47294" y="180975"/>
            <a:ext cx="5455380" cy="5455380"/>
          </a:xfrm>
          <a:prstGeom prst="rect">
            <a:avLst/>
          </a:prstGeom>
        </p:spPr>
      </p:pic>
      <p:sp>
        <p:nvSpPr>
          <p:cNvPr id="34" name="CuadroTexto 33">
            <a:extLst>
              <a:ext uri="{FF2B5EF4-FFF2-40B4-BE49-F238E27FC236}">
                <a16:creationId xmlns:a16="http://schemas.microsoft.com/office/drawing/2014/main" id="{DB564290-1F67-2989-E1CB-3538B3B0E36E}"/>
              </a:ext>
            </a:extLst>
          </p:cNvPr>
          <p:cNvSpPr txBox="1"/>
          <p:nvPr/>
        </p:nvSpPr>
        <p:spPr>
          <a:xfrm>
            <a:off x="578652" y="865845"/>
            <a:ext cx="6096000" cy="3139321"/>
          </a:xfrm>
          <a:prstGeom prst="rect">
            <a:avLst/>
          </a:prstGeom>
          <a:noFill/>
        </p:spPr>
        <p:txBody>
          <a:bodyPr wrap="square">
            <a:spAutoFit/>
          </a:bodyPr>
          <a:lstStyle/>
          <a:p>
            <a:pPr>
              <a:lnSpc>
                <a:spcPct val="100000"/>
              </a:lnSpc>
            </a:pPr>
            <a:r>
              <a:rPr lang="en-US" sz="1800" b="1" dirty="0"/>
              <a:t>5. Processing of Information Records</a:t>
            </a:r>
            <a:br>
              <a:rPr lang="en-US" sz="1800" b="0" dirty="0"/>
            </a:br>
            <a:r>
              <a:rPr lang="en-US" sz="1800" b="0" dirty="0"/>
              <a:t>All records submitted by attending Surveyors related to technical supervision, classification, and statutory certification must be:</a:t>
            </a:r>
            <a:br>
              <a:rPr lang="en-US" sz="1800" b="0" dirty="0"/>
            </a:br>
            <a:r>
              <a:rPr lang="en-US" sz="1800" b="0" dirty="0"/>
              <a:t>Received</a:t>
            </a:r>
            <a:br>
              <a:rPr lang="en-US" sz="1800" b="0" dirty="0"/>
            </a:br>
            <a:r>
              <a:rPr lang="en-US" sz="1800" b="0" dirty="0"/>
              <a:t>Processed</a:t>
            </a:r>
            <a:br>
              <a:rPr lang="en-US" sz="1800" b="0" dirty="0"/>
            </a:br>
            <a:r>
              <a:rPr lang="en-US" sz="1800" b="0" dirty="0"/>
              <a:t>Verified</a:t>
            </a:r>
            <a:br>
              <a:rPr lang="en-US" sz="1800" b="0" dirty="0"/>
            </a:br>
            <a:r>
              <a:rPr lang="en-US" sz="1800" b="0" dirty="0"/>
              <a:t>Controlled</a:t>
            </a:r>
            <a:br>
              <a:rPr lang="en-US" sz="1800" b="0" dirty="0"/>
            </a:br>
            <a:r>
              <a:rPr lang="en-US" sz="1800" b="0" dirty="0"/>
              <a:t>Preserved</a:t>
            </a:r>
            <a:br>
              <a:rPr lang="en-US" sz="1800" b="0" dirty="0"/>
            </a:br>
            <a:r>
              <a:rPr lang="en-US" sz="1800" b="0" dirty="0"/>
              <a:t>This will be done in accordance with Procedure PA02-P01 for the planning and operational control of services</a:t>
            </a:r>
            <a:endParaRPr lang="en-US" sz="1800" dirty="0"/>
          </a:p>
        </p:txBody>
      </p:sp>
      <p:pic>
        <p:nvPicPr>
          <p:cNvPr id="36" name="Picture 2" descr="InterMaritime Certification Services – Class &amp; Statutory Certifications">
            <a:extLst>
              <a:ext uri="{FF2B5EF4-FFF2-40B4-BE49-F238E27FC236}">
                <a16:creationId xmlns:a16="http://schemas.microsoft.com/office/drawing/2014/main" id="{9E5EFF74-798C-317C-679A-73A6CF508D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96668" y="0"/>
            <a:ext cx="1028700"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0910073"/>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31231C"/>
      </a:dk2>
      <a:lt2>
        <a:srgbClr val="F3F3F0"/>
      </a:lt2>
      <a:accent1>
        <a:srgbClr val="572FE1"/>
      </a:accent1>
      <a:accent2>
        <a:srgbClr val="2244D0"/>
      </a:accent2>
      <a:accent3>
        <a:srgbClr val="2F9CE1"/>
      </a:accent3>
      <a:accent4>
        <a:srgbClr val="1BC1BD"/>
      </a:accent4>
      <a:accent5>
        <a:srgbClr val="29C37F"/>
      </a:accent5>
      <a:accent6>
        <a:srgbClr val="1CC834"/>
      </a:accent6>
      <a:hlink>
        <a:srgbClr val="349C80"/>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36</TotalTime>
  <Words>307</Words>
  <Application>Microsoft Office PowerPoint</Application>
  <PresentationFormat>Panorámica</PresentationFormat>
  <Paragraphs>10</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Neue Haas Grotesk Text Pro</vt:lpstr>
      <vt:lpstr>AccentBoxVTI</vt:lpstr>
      <vt:lpstr> </vt:lpstr>
      <vt:lpstr>1. Supporting Documentation Requirements According to Annex 4, the attending Surveyor must submit specific documentation to the Operation Department for each type of survey or certification.  Key Documents Include:  Previous class and statutory certificates Relevant forms, records, and mandatory endorsements Note: If the previous certificates were issued by ICS Class, this requirement may be waived. </vt:lpstr>
      <vt:lpstr>3. Submission Deadlines Advice for Completion of Survey: Must be submitted within 5 days of the survey's completion.  Information Records: Must be submitted within 30 days post-survey completion. </vt:lpstr>
      <vt:lpstr>4. Conditions for Issuance of Full-Term Certificates A full-term certificate will not be issued until the following conditions are met:  The Operation Department has received all required information records as per Annex 4, including any additional requests from the Marine Division.  Technical personnel from the Marine Division have fully reviewed and verified the results of the completed survey.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Antonio Vakratsas</dc:creator>
  <cp:lastModifiedBy>Antonio Vakratsas</cp:lastModifiedBy>
  <cp:revision>3</cp:revision>
  <dcterms:created xsi:type="dcterms:W3CDTF">2024-10-16T17:01:32Z</dcterms:created>
  <dcterms:modified xsi:type="dcterms:W3CDTF">2024-10-16T17:37:43Z</dcterms:modified>
</cp:coreProperties>
</file>